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71" r:id="rId30"/>
    <p:sldId id="285" r:id="rId31"/>
    <p:sldId id="269" r:id="rId32"/>
  </p:sldIdLst>
  <p:sldSz cx="9144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4FB8D74-D692-47B8-AE6C-B6949F3871C6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Style>
        <a:tcBdr/>
        <a:fill>
          <a:solidFill>
            <a:srgbClr val="E0E0E0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0E0E0"/>
          </a:solidFill>
        </a:fill>
      </a:tcStyle>
    </a:band1V>
    <a:band2V>
      <a:tcStyle>
        <a:tcBdr/>
      </a:tcStyle>
    </a:band2V>
    <a:la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B689AA78-2290-4983-BD6D-E515BDEB3C21}" styleName="Table_1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Style>
        <a:tcBdr/>
        <a:fill>
          <a:solidFill>
            <a:srgbClr val="D4E2CE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4E2CE"/>
          </a:solidFill>
        </a:fill>
      </a:tcStyle>
    </a:band1V>
    <a:band2V>
      <a:tcStyle>
        <a:tcBdr/>
      </a:tcStyle>
    </a:band2V>
    <a:la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10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11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" name="Google Shape;217;p12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14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4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5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6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7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8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9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20"/>
          <p:cNvSpPr txBox="1"/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20"/>
          <p:cNvSpPr txBox="1"/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8" name="Google Shape;68;p24"/>
          <p:cNvSpPr txBox="1"/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61059" y="3706208"/>
            <a:ext cx="8821882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</a:t>
            </a:r>
            <a:endParaRPr lang="en-US" sz="15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0" y="1425575"/>
            <a:ext cx="9506585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Computer Science and Engineering</a:t>
            </a:r>
            <a:endParaRPr lang="en-US" sz="24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Secure Searchable Encryption Framework </a:t>
            </a:r>
            <a:endParaRPr sz="3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 Privacy Critical Cloud Storage Services</a:t>
            </a:r>
            <a:endParaRPr lang="en-US" sz="3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3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22 June 2021</a:t>
            </a:r>
            <a:endParaRPr lang="en-US" sz="3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altLang="en-US" sz="18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                                         V</a:t>
            </a: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addi Sri Vidya  :</a:t>
            </a:r>
            <a:r>
              <a:rPr lang="en-IN" alt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17wh1a0579                </a:t>
            </a:r>
            <a:r>
              <a:rPr lang="en-IN" alt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     </a:t>
            </a: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 </a:t>
            </a:r>
            <a:endParaRPr lang="en-US" sz="18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IN" alt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                                </a:t>
            </a: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IN" alt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G. Aishwarya :  </a:t>
            </a: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17wh1a0584</a:t>
            </a:r>
            <a:r>
              <a:rPr lang="en-IN" alt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IN" altLang="en-US" sz="18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                                   K. </a:t>
            </a: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Prathim</a:t>
            </a:r>
            <a:r>
              <a:rPr lang="en-IN" alt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: 17wh1a05B8</a:t>
            </a:r>
            <a:endParaRPr sz="18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    	                 	</a:t>
            </a: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Internal Guide: </a:t>
            </a:r>
            <a:r>
              <a:rPr lang="en-US" sz="1800" b="1" i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Mr. ShivaMurthy Hiremath</a:t>
            </a:r>
            <a:endParaRPr sz="18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			       </a:t>
            </a: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Designation   : Assistant Professor</a:t>
            </a:r>
            <a:endParaRPr lang="en-US" sz="18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97" name="Google Shape;197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 txBox="1"/>
          <p:nvPr/>
        </p:nvSpPr>
        <p:spPr>
          <a:xfrm>
            <a:off x="792525" y="158713"/>
            <a:ext cx="6712527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Technological Stack </a:t>
            </a:r>
            <a:endParaRPr sz="4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292893" y="1515756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HTML CSS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JAVA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JSP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MySQL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MyEclipse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TOMCAT Server</a:t>
            </a:r>
            <a:endParaRPr lang="en-US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10" name="Google Shape;210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 txBox="1"/>
          <p:nvPr/>
        </p:nvSpPr>
        <p:spPr>
          <a:xfrm>
            <a:off x="1111020" y="104884"/>
            <a:ext cx="671252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System Requirements</a:t>
            </a:r>
            <a:endParaRPr 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3" name="Google Shape;213;p11"/>
          <p:cNvSpPr txBox="1"/>
          <p:nvPr/>
        </p:nvSpPr>
        <p:spPr>
          <a:xfrm>
            <a:off x="342903" y="191773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aphicFrame>
        <p:nvGraphicFramePr>
          <p:cNvPr id="214" name="Google Shape;214;p11"/>
          <p:cNvGraphicFramePr/>
          <p:nvPr/>
        </p:nvGraphicFramePr>
        <p:xfrm>
          <a:off x="1466850" y="1616421"/>
          <a:ext cx="7028975" cy="4123950"/>
        </p:xfrm>
        <a:graphic>
          <a:graphicData uri="http://schemas.openxmlformats.org/drawingml/2006/table">
            <a:tbl>
              <a:tblPr firstRow="1" bandRow="1">
                <a:noFill/>
                <a:tableStyleId>{24FB8D74-D692-47B8-AE6C-B6949F3871C6}</a:tableStyleId>
              </a:tblPr>
              <a:tblGrid>
                <a:gridCol w="3495450"/>
                <a:gridCol w="3533525"/>
              </a:tblGrid>
              <a:tr h="74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Environment</a:t>
                      </a:r>
                      <a:endParaRPr sz="28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Specifications</a:t>
                      </a:r>
                      <a:endParaRPr sz="28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</a:tr>
              <a:tr h="56350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Hardware</a:t>
                      </a:r>
                      <a:endParaRPr sz="28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20GB Storage space</a:t>
                      </a:r>
                      <a:endParaRPr sz="18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</a:tr>
              <a:tr h="56350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4GB RAM</a:t>
                      </a:r>
                      <a:endParaRPr sz="18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</a:tr>
              <a:tr h="56350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Intel I5 Core Processor</a:t>
                      </a:r>
                      <a:endParaRPr sz="18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</a:tr>
              <a:tr h="56350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Software</a:t>
                      </a:r>
                      <a:endParaRPr sz="28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Eclipse</a:t>
                      </a:r>
                      <a:endParaRPr sz="18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/>
                </a:tc>
              </a:tr>
              <a:tr h="56350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OS: Microsoft 10</a:t>
                      </a:r>
                      <a:endParaRPr sz="18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/>
                </a:tc>
              </a:tr>
              <a:tr h="56350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Browser</a:t>
                      </a:r>
                      <a:endParaRPr sz="18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2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1" name="Google Shape;221;p12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24" name="Google Shape;224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3325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2"/>
          <p:cNvSpPr txBox="1"/>
          <p:nvPr/>
        </p:nvSpPr>
        <p:spPr>
          <a:xfrm>
            <a:off x="1111020" y="104884"/>
            <a:ext cx="671252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Timeline</a:t>
            </a:r>
            <a:endParaRPr 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6" name="Google Shape;226;p12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342903" y="191773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aphicFrame>
        <p:nvGraphicFramePr>
          <p:cNvPr id="228" name="Google Shape;228;p12"/>
          <p:cNvGraphicFramePr/>
          <p:nvPr/>
        </p:nvGraphicFramePr>
        <p:xfrm>
          <a:off x="577049" y="1200027"/>
          <a:ext cx="8224025" cy="3000000"/>
        </p:xfrm>
        <a:graphic>
          <a:graphicData uri="http://schemas.openxmlformats.org/drawingml/2006/table">
            <a:tbl>
              <a:tblPr firstRow="1" bandRow="1">
                <a:noFill/>
                <a:tableStyleId>{B689AA78-2290-4983-BD6D-E515BDEB3C21}</a:tableStyleId>
              </a:tblPr>
              <a:tblGrid>
                <a:gridCol w="4104475"/>
                <a:gridCol w="411955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Review </a:t>
                      </a:r>
                      <a:endParaRPr sz="24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Excepted Completion</a:t>
                      </a:r>
                      <a:endParaRPr sz="24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Review 0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8001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/>
                        <a:buChar char="•"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Requirements </a:t>
                      </a:r>
                      <a:endParaRPr lang="en-US"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8001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/>
                        <a:buChar char="•"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Specification</a:t>
                      </a:r>
                      <a:endParaRPr lang="en-US"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8001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/>
                        <a:buChar char="•"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Details of Features</a:t>
                      </a:r>
                      <a:endParaRPr lang="en-US"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8001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/>
                        <a:buChar char="•"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Base paper and references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Review 1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8001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/>
                        <a:buChar char="•"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Implementation of Design </a:t>
                      </a:r>
                      <a:endParaRPr lang="en-US"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8001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/>
                        <a:buNone/>
                      </a:pP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Review 2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800100" marR="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/>
                        <a:buChar char="•"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Complete Implementation</a:t>
                      </a:r>
                      <a:endParaRPr lang="en-US"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800100" marR="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/>
                        <a:buChar char="•"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Scope of working with large sets of files</a:t>
                      </a:r>
                      <a:endParaRPr lang="en-US"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800100" marR="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/>
                        <a:buChar char="•"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Report for the Project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Home Page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" y="1515745"/>
            <a:ext cx="8896350" cy="4869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 Registration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" y="1564640"/>
            <a:ext cx="8896350" cy="49314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 Login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515745"/>
            <a:ext cx="8897620" cy="49053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 Login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515745"/>
            <a:ext cx="8897620" cy="49053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Positive Feedbacks &amp; Negative Feedbacks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" y="1564005"/>
            <a:ext cx="8169910" cy="2490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" y="4053840"/>
            <a:ext cx="816991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Collusion Attacks &amp; Sybil Attacks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1515745"/>
            <a:ext cx="8050530" cy="2165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" y="3681730"/>
            <a:ext cx="8051165" cy="2790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Owner Module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774190"/>
            <a:ext cx="8896985" cy="4592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792525" y="207608"/>
            <a:ext cx="671252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Abstract</a:t>
            </a:r>
            <a:endParaRPr sz="4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292893" y="1515756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❏"/>
            </a:pPr>
            <a:r>
              <a:rPr lang="en-US" sz="1800">
                <a:solidFill>
                  <a:srgbClr val="33333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project aims to</a:t>
            </a: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introduce a novel Dynamic Searchable Symmetric framework , which achieves a high level of privacy, efficient search for data consumers and update for data owner, and low client storage with actual deployments on Mysql database server . 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❏"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We fully implemented our framework and evaluated its performance on Mysql database. 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Purchase VM 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" y="1864995"/>
            <a:ext cx="8897620" cy="39287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File Upload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398905"/>
            <a:ext cx="8896985" cy="50698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Cloud Consumer Module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" y="1616710"/>
            <a:ext cx="8897620" cy="47891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Request for Secret Key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616710"/>
            <a:ext cx="8897620" cy="45751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Request for File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" y="1616710"/>
            <a:ext cx="8682355" cy="47726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Cloud Login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" y="1764665"/>
            <a:ext cx="8174990" cy="45993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3828" y="104905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3825" y="1059815"/>
            <a:ext cx="809244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strike="noStrik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Files in Cloud</a:t>
            </a:r>
            <a:endParaRPr lang="en-IN"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1564005"/>
            <a:ext cx="7998460" cy="47840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Test Cases</a:t>
            </a:r>
            <a:endParaRPr lang="en-IN" alt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342903" y="191773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1022350"/>
            <a:ext cx="7905750" cy="53257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/>
        </p:nvSpPr>
        <p:spPr>
          <a:xfrm>
            <a:off x="1111020" y="104884"/>
            <a:ext cx="671252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References</a:t>
            </a:r>
            <a:endParaRPr lang="en-US" sz="44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342903" y="1917734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209675" y="2370792"/>
            <a:ext cx="73344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[1] A Secure Searchable Encryption Framework for Privacy-Critical Cloud Storage Services Thang Hoang, Attila A. Yavuz, Member, IEEE and Jorge Guajardo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[2] R. Curtmola, J. Garay, S. Kamara, and R. Ostrovsky, “Searchable symmetric encryption: improved definitions and efficient constructions,” in Proc. 13th ACM Conf. Comput. Commun. security, ser. CCS ’06. ACM, 2006, pp. 79–88.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[3] E. Stefanov, C. Papamanthou, and E. Shi, “Practical dynamic searchable encryption with small leakage,” in 21st Annu. Network and Distributed System Security Symp. — NDSS 2014. The Internet Soc., February 23-26, 2014.</a:t>
            </a:r>
            <a:endParaRPr sz="1800" i="0" u="none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strike="noStrik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4"/>
          <p:cNvSpPr txBox="1"/>
          <p:nvPr/>
        </p:nvSpPr>
        <p:spPr>
          <a:xfrm>
            <a:off x="666447" y="3013502"/>
            <a:ext cx="8034425" cy="85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Thankyou</a:t>
            </a:r>
            <a:endParaRPr lang="en-US" sz="4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792525" y="207608"/>
            <a:ext cx="6712527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Architecture Diagram</a:t>
            </a:r>
            <a:endParaRPr sz="4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292893" y="1515756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/>
          <a:srcRect t="2193" r="1757" b="4361"/>
          <a:stretch>
            <a:fillRect/>
          </a:stretch>
        </p:blipFill>
        <p:spPr>
          <a:xfrm>
            <a:off x="2051275" y="975958"/>
            <a:ext cx="4826115" cy="55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/>
        </p:nvSpPr>
        <p:spPr>
          <a:xfrm>
            <a:off x="792525" y="207608"/>
            <a:ext cx="6712527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Flow Diagram</a:t>
            </a:r>
            <a:endParaRPr sz="4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292893" y="1515756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3"/>
          <a:srcRect r="3512" b="58576"/>
          <a:stretch>
            <a:fillRect/>
          </a:stretch>
        </p:blipFill>
        <p:spPr>
          <a:xfrm>
            <a:off x="792525" y="1785795"/>
            <a:ext cx="7976124" cy="370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>
            <p:ph type="body" idx="1"/>
          </p:nvPr>
        </p:nvPicPr>
        <p:blipFill rotWithShape="1">
          <a:blip r:embed="rId2"/>
          <a:srcRect l="-1391" t="41148"/>
          <a:stretch>
            <a:fillRect/>
          </a:stretch>
        </p:blipFill>
        <p:spPr>
          <a:xfrm>
            <a:off x="863604" y="1520299"/>
            <a:ext cx="7651746" cy="480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>
            <p:ph type="body" idx="1"/>
          </p:nvPr>
        </p:nvPicPr>
        <p:blipFill rotWithShape="1">
          <a:blip r:embed="rId2"/>
          <a:srcRect l="1258" t="15375"/>
          <a:stretch>
            <a:fillRect/>
          </a:stretch>
        </p:blipFill>
        <p:spPr>
          <a:xfrm>
            <a:off x="1297016" y="1410276"/>
            <a:ext cx="6739484" cy="47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792525" y="207608"/>
            <a:ext cx="6712527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Use Case Diagram</a:t>
            </a:r>
            <a:endParaRPr sz="4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292893" y="1515756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59" name="Google Shape;159;p7" descr="Use case Diagrams"/>
          <p:cNvPicPr preferRelativeResize="0"/>
          <p:nvPr/>
        </p:nvPicPr>
        <p:blipFill rotWithShape="1">
          <a:blip r:embed="rId3"/>
          <a:srcRect l="-271" t="467" r="-435" b="-5888"/>
          <a:stretch>
            <a:fillRect/>
          </a:stretch>
        </p:blipFill>
        <p:spPr>
          <a:xfrm>
            <a:off x="40005" y="975995"/>
            <a:ext cx="8980805" cy="5565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/>
        </p:nvSpPr>
        <p:spPr>
          <a:xfrm>
            <a:off x="792525" y="207608"/>
            <a:ext cx="6712527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Class Diagram</a:t>
            </a:r>
            <a:endParaRPr sz="4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292893" y="1515756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73" name="Google Shape;173;p8" descr="Class diagram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9370" y="975995"/>
            <a:ext cx="9065260" cy="556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7577" y="809837"/>
            <a:ext cx="806585" cy="80658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 txBox="1"/>
          <p:nvPr/>
        </p:nvSpPr>
        <p:spPr>
          <a:xfrm>
            <a:off x="39841" y="926911"/>
            <a:ext cx="7309676" cy="4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ctr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Should I Study this course?</a:t>
            </a:r>
            <a:endParaRPr lang="en-US" sz="3000" b="1">
              <a:solidFill>
                <a:srgbClr val="C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124138" y="1865145"/>
            <a:ext cx="889677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endParaRPr lang="en-US" sz="195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0" y="5792935"/>
            <a:ext cx="9144000" cy="207818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BVRIT HYDERABAD College of Engineering for Women</a:t>
            </a:r>
            <a:endParaRPr lang="en-US"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0" y="1515756"/>
            <a:ext cx="9144000" cy="48080"/>
          </a:xfrm>
          <a:prstGeom prst="rect">
            <a:avLst/>
          </a:prstGeom>
          <a:gradFill>
            <a:gsLst>
              <a:gs pos="0">
                <a:srgbClr val="3864B2"/>
              </a:gs>
              <a:gs pos="23000">
                <a:srgbClr val="3864B2"/>
              </a:gs>
              <a:gs pos="69000">
                <a:srgbClr val="2F5496"/>
              </a:gs>
              <a:gs pos="97000">
                <a:srgbClr val="2C4E8C"/>
              </a:gs>
              <a:gs pos="100000">
                <a:srgbClr val="2C4E8C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/>
        </p:nvSpPr>
        <p:spPr>
          <a:xfrm>
            <a:off x="792525" y="207608"/>
            <a:ext cx="6712527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Sequence Diagram</a:t>
            </a:r>
            <a:endParaRPr sz="4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1309253" y="2967335"/>
            <a:ext cx="6712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292893" y="1515756"/>
            <a:ext cx="8558213" cy="353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87" name="Google Shape;187;p9" descr="Sequence Diagram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9875" y="1052625"/>
            <a:ext cx="8671225" cy="55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4554</Words>
  <Application>WPS Presentation</Application>
  <PresentationFormat/>
  <Paragraphs>364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SimSun</vt:lpstr>
      <vt:lpstr>Wingdings</vt:lpstr>
      <vt:lpstr>Arial</vt:lpstr>
      <vt:lpstr>Calibri</vt:lpstr>
      <vt:lpstr>Times New Roman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Srinivasa Reddy Konda</dc:creator>
  <cp:lastModifiedBy>HOME</cp:lastModifiedBy>
  <cp:revision>1</cp:revision>
  <dcterms:created xsi:type="dcterms:W3CDTF">2021-06-22T06:41:49Z</dcterms:created>
  <dcterms:modified xsi:type="dcterms:W3CDTF">2021-06-22T06:41:49Z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1033-11.2.0.10176</vt:lpwstr>
  </property>
</Properties>
</file>